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3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306"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18B634C-EF1D-4901-847F-2FBEE6B35413}"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671761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8B634C-EF1D-4901-847F-2FBEE6B35413}"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13057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8B634C-EF1D-4901-847F-2FBEE6B35413}"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148090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8B634C-EF1D-4901-847F-2FBEE6B35413}"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93585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8B634C-EF1D-4901-847F-2FBEE6B35413}" type="datetimeFigureOut">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826392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8B634C-EF1D-4901-847F-2FBEE6B35413}"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58931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8B634C-EF1D-4901-847F-2FBEE6B35413}" type="datetimeFigureOut">
              <a:rPr lang="en-US" smtClean="0"/>
              <a:t>6/5/2022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4235811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8B634C-EF1D-4901-847F-2FBEE6B35413}" type="datetimeFigureOut">
              <a:rPr lang="en-US" smtClean="0"/>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2265148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B634C-EF1D-4901-847F-2FBEE6B35413}" type="datetimeFigureOut">
              <a:rPr lang="en-US" smtClean="0"/>
              <a:t>6/5/2022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62577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8B634C-EF1D-4901-847F-2FBEE6B35413}"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400812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8B634C-EF1D-4901-847F-2FBEE6B35413}" type="datetimeFigureOut">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CD3D2-73D8-452E-8545-37FED856C031}" type="slidenum">
              <a:rPr lang="en-US" smtClean="0"/>
              <a:t>‹#›</a:t>
            </a:fld>
            <a:endParaRPr lang="en-US"/>
          </a:p>
        </p:txBody>
      </p:sp>
    </p:spTree>
    <p:extLst>
      <p:ext uri="{BB962C8B-B14F-4D97-AF65-F5344CB8AC3E}">
        <p14:creationId xmlns:p14="http://schemas.microsoft.com/office/powerpoint/2010/main" val="89926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B634C-EF1D-4901-847F-2FBEE6B35413}" type="datetimeFigureOut">
              <a:rPr lang="en-US" smtClean="0"/>
              <a:t>6/5/2022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CD3D2-73D8-452E-8545-37FED856C031}" type="slidenum">
              <a:rPr lang="en-US" smtClean="0"/>
              <a:t>‹#›</a:t>
            </a:fld>
            <a:endParaRPr lang="en-US"/>
          </a:p>
        </p:txBody>
      </p:sp>
    </p:spTree>
    <p:extLst>
      <p:ext uri="{BB962C8B-B14F-4D97-AF65-F5344CB8AC3E}">
        <p14:creationId xmlns:p14="http://schemas.microsoft.com/office/powerpoint/2010/main" val="37843630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Tutorial 6: A Presentation on the run simulation with Flow </a:t>
            </a:r>
            <a:r>
              <a:rPr lang="en-US" dirty="0"/>
              <a:t>M</a:t>
            </a:r>
            <a:r>
              <a:rPr lang="en-US" dirty="0" smtClean="0"/>
              <a:t>odel FM</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Author</a:t>
            </a:r>
          </a:p>
          <a:p>
            <a:r>
              <a:rPr lang="en-US" dirty="0" smtClean="0"/>
              <a:t>Md. </a:t>
            </a:r>
            <a:r>
              <a:rPr lang="en-US" dirty="0" err="1" smtClean="0"/>
              <a:t>Nazmus</a:t>
            </a:r>
            <a:r>
              <a:rPr lang="en-US" dirty="0" smtClean="0"/>
              <a:t> </a:t>
            </a:r>
            <a:r>
              <a:rPr lang="en-US" dirty="0" err="1" smtClean="0"/>
              <a:t>Sanib</a:t>
            </a:r>
            <a:r>
              <a:rPr lang="en-US" dirty="0" smtClean="0"/>
              <a:t> Chowdhury</a:t>
            </a:r>
          </a:p>
          <a:p>
            <a:r>
              <a:rPr lang="en-US" dirty="0" smtClean="0"/>
              <a:t>Scientific Officer </a:t>
            </a:r>
          </a:p>
          <a:p>
            <a:r>
              <a:rPr lang="en-US" dirty="0" smtClean="0"/>
              <a:t>Hydrography and Oceanography</a:t>
            </a:r>
          </a:p>
          <a:p>
            <a:r>
              <a:rPr lang="en-US" dirty="0" smtClean="0"/>
              <a:t>Celestial Tech Limited</a:t>
            </a:r>
            <a:endParaRPr lang="en-US" dirty="0"/>
          </a:p>
        </p:txBody>
      </p:sp>
    </p:spTree>
    <p:extLst>
      <p:ext uri="{BB962C8B-B14F-4D97-AF65-F5344CB8AC3E}">
        <p14:creationId xmlns:p14="http://schemas.microsoft.com/office/powerpoint/2010/main" val="4048986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00" y="342900"/>
            <a:ext cx="6883400" cy="6172200"/>
          </a:xfrm>
          <a:prstGeom prst="rect">
            <a:avLst/>
          </a:prstGeom>
        </p:spPr>
      </p:pic>
      <p:sp>
        <p:nvSpPr>
          <p:cNvPr id="3" name="Rectangle 2"/>
          <p:cNvSpPr/>
          <p:nvPr/>
        </p:nvSpPr>
        <p:spPr>
          <a:xfrm>
            <a:off x="4883500" y="1848898"/>
            <a:ext cx="472272" cy="130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83500" y="1979525"/>
            <a:ext cx="472272"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927770" y="1426866"/>
            <a:ext cx="2019720" cy="1754326"/>
          </a:xfrm>
          <a:prstGeom prst="rect">
            <a:avLst/>
          </a:prstGeom>
          <a:noFill/>
          <a:ln>
            <a:solidFill>
              <a:schemeClr val="tx1"/>
            </a:solidFill>
          </a:ln>
        </p:spPr>
        <p:txBody>
          <a:bodyPr wrap="square" rtlCol="0">
            <a:spAutoFit/>
          </a:bodyPr>
          <a:lstStyle/>
          <a:p>
            <a:r>
              <a:rPr lang="en-US" dirty="0" smtClean="0"/>
              <a:t>As per slide no 8, the code 2 is referred to the North and </a:t>
            </a:r>
            <a:r>
              <a:rPr lang="en-US" dirty="0" smtClean="0"/>
              <a:t>Code 3 </a:t>
            </a:r>
            <a:r>
              <a:rPr lang="en-US" dirty="0" smtClean="0"/>
              <a:t>referred to the South</a:t>
            </a:r>
            <a:endParaRPr lang="en-US" dirty="0"/>
          </a:p>
        </p:txBody>
      </p:sp>
      <p:cxnSp>
        <p:nvCxnSpPr>
          <p:cNvPr id="10" name="Straight Arrow Connector 9"/>
          <p:cNvCxnSpPr>
            <a:stCxn id="5" idx="1"/>
          </p:cNvCxnSpPr>
          <p:nvPr/>
        </p:nvCxnSpPr>
        <p:spPr>
          <a:xfrm flipH="1" flipV="1">
            <a:off x="5355772" y="1979525"/>
            <a:ext cx="4571998" cy="324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49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975" y="400050"/>
            <a:ext cx="7004050" cy="6057900"/>
          </a:xfrm>
          <a:prstGeom prst="rect">
            <a:avLst/>
          </a:prstGeom>
        </p:spPr>
      </p:pic>
      <p:sp>
        <p:nvSpPr>
          <p:cNvPr id="3" name="TextBox 2"/>
          <p:cNvSpPr txBox="1"/>
          <p:nvPr/>
        </p:nvSpPr>
        <p:spPr>
          <a:xfrm>
            <a:off x="9797143" y="1356527"/>
            <a:ext cx="2170444" cy="2308324"/>
          </a:xfrm>
          <a:prstGeom prst="rect">
            <a:avLst/>
          </a:prstGeom>
          <a:noFill/>
          <a:ln>
            <a:solidFill>
              <a:schemeClr val="tx1"/>
            </a:solidFill>
          </a:ln>
        </p:spPr>
        <p:txBody>
          <a:bodyPr wrap="square" rtlCol="0">
            <a:spAutoFit/>
          </a:bodyPr>
          <a:lstStyle/>
          <a:p>
            <a:r>
              <a:rPr lang="en-US" dirty="0" smtClean="0"/>
              <a:t>Rename the Code 2 and Code 3 as “North” and “South” respectively.</a:t>
            </a:r>
          </a:p>
          <a:p>
            <a:r>
              <a:rPr lang="en-US" dirty="0" smtClean="0"/>
              <a:t>Now, “North” and “South” are the two water boundary name.</a:t>
            </a:r>
            <a:endParaRPr lang="en-US" dirty="0"/>
          </a:p>
        </p:txBody>
      </p:sp>
      <p:sp>
        <p:nvSpPr>
          <p:cNvPr id="7" name="Rectangle 6"/>
          <p:cNvSpPr/>
          <p:nvPr/>
        </p:nvSpPr>
        <p:spPr>
          <a:xfrm>
            <a:off x="4742822" y="1889091"/>
            <a:ext cx="612949" cy="3315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3" idx="1"/>
            <a:endCxn id="7" idx="3"/>
          </p:cNvCxnSpPr>
          <p:nvPr/>
        </p:nvCxnSpPr>
        <p:spPr>
          <a:xfrm flipH="1" flipV="1">
            <a:off x="5355771" y="2054889"/>
            <a:ext cx="4441372" cy="45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12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775" y="1158875"/>
            <a:ext cx="6394450" cy="4540250"/>
          </a:xfrm>
          <a:prstGeom prst="rect">
            <a:avLst/>
          </a:prstGeom>
        </p:spPr>
      </p:pic>
      <p:sp>
        <p:nvSpPr>
          <p:cNvPr id="3" name="TextBox 2"/>
          <p:cNvSpPr txBox="1"/>
          <p:nvPr/>
        </p:nvSpPr>
        <p:spPr>
          <a:xfrm>
            <a:off x="1620570" y="488887"/>
            <a:ext cx="8093798" cy="584775"/>
          </a:xfrm>
          <a:prstGeom prst="rect">
            <a:avLst/>
          </a:prstGeom>
          <a:noFill/>
        </p:spPr>
        <p:txBody>
          <a:bodyPr wrap="square" rtlCol="0">
            <a:spAutoFit/>
          </a:bodyPr>
          <a:lstStyle/>
          <a:p>
            <a:pPr algn="ctr"/>
            <a:r>
              <a:rPr lang="en-US" sz="3200" dirty="0" smtClean="0"/>
              <a:t>Move to the “Time” tab from the tree view.</a:t>
            </a:r>
            <a:endParaRPr lang="en-US" sz="3200" dirty="0"/>
          </a:p>
        </p:txBody>
      </p:sp>
      <p:sp>
        <p:nvSpPr>
          <p:cNvPr id="4" name="Rectangle 3"/>
          <p:cNvSpPr/>
          <p:nvPr/>
        </p:nvSpPr>
        <p:spPr>
          <a:xfrm>
            <a:off x="3105339" y="2073244"/>
            <a:ext cx="398352" cy="1267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52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207" y="2755146"/>
            <a:ext cx="6115050" cy="3937000"/>
          </a:xfrm>
          <a:prstGeom prst="rect">
            <a:avLst/>
          </a:prstGeom>
        </p:spPr>
      </p:pic>
      <p:sp>
        <p:nvSpPr>
          <p:cNvPr id="3" name="TextBox 2"/>
          <p:cNvSpPr txBox="1"/>
          <p:nvPr/>
        </p:nvSpPr>
        <p:spPr>
          <a:xfrm>
            <a:off x="443620" y="371192"/>
            <a:ext cx="11615595"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smtClean="0"/>
              <a:t>If “Time step interval” = 30, than for an hour of simulation, there would be 360 “No. of time steps. </a:t>
            </a:r>
          </a:p>
          <a:p>
            <a:pPr marL="285750" indent="-285750">
              <a:buFont typeface="Wingdings" panose="05000000000000000000" pitchFamily="2" charset="2"/>
              <a:buChar char="q"/>
            </a:pPr>
            <a:r>
              <a:rPr lang="en-US" sz="2000" dirty="0" smtClean="0"/>
              <a:t>In here, we are simulation 3 hours, as “No. of time steps” = 360 = 120 x 3</a:t>
            </a:r>
          </a:p>
          <a:p>
            <a:pPr marL="285750" indent="-285750">
              <a:buFont typeface="Wingdings" panose="05000000000000000000" pitchFamily="2" charset="2"/>
              <a:buChar char="q"/>
            </a:pPr>
            <a:r>
              <a:rPr lang="en-US" sz="2000" dirty="0" smtClean="0"/>
              <a:t>In the time of tide prediction, we predict the tide data for the whole year of 2021.</a:t>
            </a:r>
          </a:p>
          <a:p>
            <a:pPr marL="285750" indent="-285750">
              <a:buFont typeface="Wingdings" panose="05000000000000000000" pitchFamily="2" charset="2"/>
              <a:buChar char="q"/>
            </a:pPr>
            <a:r>
              <a:rPr lang="en-US" sz="2000" dirty="0" smtClean="0"/>
              <a:t>As the simulation would require to feed by this predicted tide data, we are bound to select the simulation start date and end date within the dates belongs to 2021.</a:t>
            </a:r>
          </a:p>
          <a:p>
            <a:pPr marL="285750" indent="-285750">
              <a:buFont typeface="Wingdings" panose="05000000000000000000" pitchFamily="2" charset="2"/>
              <a:buChar char="q"/>
            </a:pPr>
            <a:r>
              <a:rPr lang="en-US" sz="2000" dirty="0" smtClean="0"/>
              <a:t>Simulation start time can be set as we here set the start time as 6 AM, the simulation end time will be automatically selected according to time steps and interval.</a:t>
            </a:r>
            <a:endParaRPr lang="en-US" sz="2000" dirty="0"/>
          </a:p>
        </p:txBody>
      </p:sp>
      <p:sp>
        <p:nvSpPr>
          <p:cNvPr id="4" name="Rectangle 3"/>
          <p:cNvSpPr/>
          <p:nvPr/>
        </p:nvSpPr>
        <p:spPr>
          <a:xfrm>
            <a:off x="6065822" y="3965418"/>
            <a:ext cx="353085" cy="525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68293" y="4490519"/>
            <a:ext cx="1457608" cy="443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01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896" y="1892772"/>
            <a:ext cx="5372100" cy="4883150"/>
          </a:xfrm>
          <a:prstGeom prst="rect">
            <a:avLst/>
          </a:prstGeom>
        </p:spPr>
      </p:pic>
      <p:sp>
        <p:nvSpPr>
          <p:cNvPr id="3" name="TextBox 2"/>
          <p:cNvSpPr txBox="1"/>
          <p:nvPr/>
        </p:nvSpPr>
        <p:spPr>
          <a:xfrm>
            <a:off x="344033" y="138446"/>
            <a:ext cx="11588434" cy="1938992"/>
          </a:xfrm>
          <a:prstGeom prst="rect">
            <a:avLst/>
          </a:prstGeom>
          <a:noFill/>
        </p:spPr>
        <p:txBody>
          <a:bodyPr wrap="square" rtlCol="0">
            <a:spAutoFit/>
          </a:bodyPr>
          <a:lstStyle/>
          <a:p>
            <a:pPr marL="285750" indent="-285750">
              <a:buFont typeface="Wingdings" panose="05000000000000000000" pitchFamily="2" charset="2"/>
              <a:buChar char="q"/>
            </a:pPr>
            <a:r>
              <a:rPr lang="en-US" sz="2000" dirty="0" smtClean="0"/>
              <a:t>Then, move to the module selection</a:t>
            </a:r>
          </a:p>
          <a:p>
            <a:pPr marL="285750" indent="-285750">
              <a:buFont typeface="Wingdings" panose="05000000000000000000" pitchFamily="2" charset="2"/>
              <a:buChar char="q"/>
            </a:pPr>
            <a:r>
              <a:rPr lang="en-US" sz="2000" dirty="0" smtClean="0"/>
              <a:t>The “Hydrodynamic” module is already selected by default. </a:t>
            </a:r>
            <a:endParaRPr lang="en-US" sz="2000" dirty="0"/>
          </a:p>
          <a:p>
            <a:pPr marL="285750" indent="-285750">
              <a:buFont typeface="Wingdings" panose="05000000000000000000" pitchFamily="2" charset="2"/>
              <a:buChar char="q"/>
            </a:pPr>
            <a:r>
              <a:rPr lang="en-US" sz="2000" dirty="0" smtClean="0"/>
              <a:t>You could select the “Transport” for sediment transport simulation. </a:t>
            </a:r>
          </a:p>
          <a:p>
            <a:pPr marL="285750" indent="-285750">
              <a:buFont typeface="Wingdings" panose="05000000000000000000" pitchFamily="2" charset="2"/>
              <a:buChar char="q"/>
            </a:pPr>
            <a:r>
              <a:rPr lang="en-US" sz="2000" dirty="0" smtClean="0"/>
              <a:t>Eco Lab/ </a:t>
            </a:r>
            <a:r>
              <a:rPr lang="en-US" sz="2000" dirty="0" err="1" smtClean="0"/>
              <a:t>Oilspill</a:t>
            </a:r>
            <a:r>
              <a:rPr lang="en-US" sz="2000" dirty="0" smtClean="0"/>
              <a:t> is Water quality simulation.</a:t>
            </a:r>
          </a:p>
          <a:p>
            <a:pPr marL="285750" indent="-285750">
              <a:buFont typeface="Wingdings" panose="05000000000000000000" pitchFamily="2" charset="2"/>
              <a:buChar char="q"/>
            </a:pPr>
            <a:r>
              <a:rPr lang="en-US" sz="2000" dirty="0" smtClean="0"/>
              <a:t>In this tutorial we are only discussing about the Hydrodynamic to give a basic concept about simulation in MIKE Zero.</a:t>
            </a:r>
            <a:endParaRPr lang="en-US" sz="2000" dirty="0"/>
          </a:p>
        </p:txBody>
      </p:sp>
      <p:sp>
        <p:nvSpPr>
          <p:cNvPr id="4" name="Rectangle 3"/>
          <p:cNvSpPr/>
          <p:nvPr/>
        </p:nvSpPr>
        <p:spPr>
          <a:xfrm>
            <a:off x="4816444" y="3150606"/>
            <a:ext cx="941560" cy="244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548958" y="2933323"/>
            <a:ext cx="1086416" cy="153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57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1517" y="1692998"/>
            <a:ext cx="8573632" cy="2308324"/>
          </a:xfrm>
          <a:prstGeom prst="rect">
            <a:avLst/>
          </a:prstGeom>
          <a:noFill/>
        </p:spPr>
        <p:txBody>
          <a:bodyPr wrap="square" rtlCol="0">
            <a:spAutoFit/>
          </a:bodyPr>
          <a:lstStyle/>
          <a:p>
            <a:pPr algn="ctr"/>
            <a:r>
              <a:rPr lang="en-US" sz="3600" dirty="0" smtClean="0"/>
              <a:t>In the same way, move to the tab one by one from the tree view and fill the parameters as the following slides. The given data are demo data.</a:t>
            </a:r>
            <a:endParaRPr lang="en-US" sz="3600" dirty="0"/>
          </a:p>
        </p:txBody>
      </p:sp>
    </p:spTree>
    <p:extLst>
      <p:ext uri="{BB962C8B-B14F-4D97-AF65-F5344CB8AC3E}">
        <p14:creationId xmlns:p14="http://schemas.microsoft.com/office/powerpoint/2010/main" val="1852663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825" y="555625"/>
            <a:ext cx="6356350" cy="5746750"/>
          </a:xfrm>
          <a:prstGeom prst="rect">
            <a:avLst/>
          </a:prstGeom>
        </p:spPr>
      </p:pic>
    </p:spTree>
    <p:extLst>
      <p:ext uri="{BB962C8B-B14F-4D97-AF65-F5344CB8AC3E}">
        <p14:creationId xmlns:p14="http://schemas.microsoft.com/office/powerpoint/2010/main" val="362275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900" y="241300"/>
            <a:ext cx="7188200" cy="6375400"/>
          </a:xfrm>
          <a:prstGeom prst="rect">
            <a:avLst/>
          </a:prstGeom>
        </p:spPr>
      </p:pic>
    </p:spTree>
    <p:extLst>
      <p:ext uri="{BB962C8B-B14F-4D97-AF65-F5344CB8AC3E}">
        <p14:creationId xmlns:p14="http://schemas.microsoft.com/office/powerpoint/2010/main" val="374851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775" y="511175"/>
            <a:ext cx="5632450" cy="5835650"/>
          </a:xfrm>
          <a:prstGeom prst="rect">
            <a:avLst/>
          </a:prstGeom>
        </p:spPr>
      </p:pic>
    </p:spTree>
    <p:extLst>
      <p:ext uri="{BB962C8B-B14F-4D97-AF65-F5344CB8AC3E}">
        <p14:creationId xmlns:p14="http://schemas.microsoft.com/office/powerpoint/2010/main" val="130622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44475"/>
            <a:ext cx="6515100" cy="6369050"/>
          </a:xfrm>
          <a:prstGeom prst="rect">
            <a:avLst/>
          </a:prstGeom>
        </p:spPr>
      </p:pic>
    </p:spTree>
    <p:extLst>
      <p:ext uri="{BB962C8B-B14F-4D97-AF65-F5344CB8AC3E}">
        <p14:creationId xmlns:p14="http://schemas.microsoft.com/office/powerpoint/2010/main" val="111856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Objective</a:t>
            </a:r>
            <a:endParaRPr lang="en-US" dirty="0"/>
          </a:p>
        </p:txBody>
      </p:sp>
      <p:sp>
        <p:nvSpPr>
          <p:cNvPr id="3" name="Content Placeholder 2"/>
          <p:cNvSpPr>
            <a:spLocks noGrp="1"/>
          </p:cNvSpPr>
          <p:nvPr>
            <p:ph idx="1"/>
          </p:nvPr>
        </p:nvSpPr>
        <p:spPr/>
        <p:txBody>
          <a:bodyPr/>
          <a:lstStyle/>
          <a:p>
            <a:pPr marL="0" indent="0" algn="ctr">
              <a:buNone/>
            </a:pPr>
            <a:r>
              <a:rPr lang="en-US" dirty="0" smtClean="0"/>
              <a:t>In this tutorial we will run a 2D Hydrodynamic simulation with the MIKE Zero software. On the way, we will use the mesh file and tide prediction created in the tutorial 4 and tutorial 5 respectively.</a:t>
            </a:r>
            <a:endParaRPr lang="en-US" dirty="0"/>
          </a:p>
        </p:txBody>
      </p:sp>
    </p:spTree>
    <p:extLst>
      <p:ext uri="{BB962C8B-B14F-4D97-AF65-F5344CB8AC3E}">
        <p14:creationId xmlns:p14="http://schemas.microsoft.com/office/powerpoint/2010/main" val="1778472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25" y="635000"/>
            <a:ext cx="6762750" cy="5588000"/>
          </a:xfrm>
          <a:prstGeom prst="rect">
            <a:avLst/>
          </a:prstGeom>
        </p:spPr>
      </p:pic>
    </p:spTree>
    <p:extLst>
      <p:ext uri="{BB962C8B-B14F-4D97-AF65-F5344CB8AC3E}">
        <p14:creationId xmlns:p14="http://schemas.microsoft.com/office/powerpoint/2010/main" val="1953440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447675"/>
            <a:ext cx="6451600" cy="5962650"/>
          </a:xfrm>
          <a:prstGeom prst="rect">
            <a:avLst/>
          </a:prstGeom>
        </p:spPr>
      </p:pic>
    </p:spTree>
    <p:extLst>
      <p:ext uri="{BB962C8B-B14F-4D97-AF65-F5344CB8AC3E}">
        <p14:creationId xmlns:p14="http://schemas.microsoft.com/office/powerpoint/2010/main" val="202092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475" y="425450"/>
            <a:ext cx="5861050" cy="6007100"/>
          </a:xfrm>
          <a:prstGeom prst="rect">
            <a:avLst/>
          </a:prstGeom>
        </p:spPr>
      </p:pic>
    </p:spTree>
    <p:extLst>
      <p:ext uri="{BB962C8B-B14F-4D97-AF65-F5344CB8AC3E}">
        <p14:creationId xmlns:p14="http://schemas.microsoft.com/office/powerpoint/2010/main" val="218365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025" y="479425"/>
            <a:ext cx="6203950" cy="5899150"/>
          </a:xfrm>
          <a:prstGeom prst="rect">
            <a:avLst/>
          </a:prstGeom>
        </p:spPr>
      </p:pic>
    </p:spTree>
    <p:extLst>
      <p:ext uri="{BB962C8B-B14F-4D97-AF65-F5344CB8AC3E}">
        <p14:creationId xmlns:p14="http://schemas.microsoft.com/office/powerpoint/2010/main" val="931937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539750"/>
            <a:ext cx="5715000" cy="5778500"/>
          </a:xfrm>
          <a:prstGeom prst="rect">
            <a:avLst/>
          </a:prstGeom>
        </p:spPr>
      </p:pic>
    </p:spTree>
    <p:extLst>
      <p:ext uri="{BB962C8B-B14F-4D97-AF65-F5344CB8AC3E}">
        <p14:creationId xmlns:p14="http://schemas.microsoft.com/office/powerpoint/2010/main" val="215438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875" y="476250"/>
            <a:ext cx="5302250" cy="5905500"/>
          </a:xfrm>
          <a:prstGeom prst="rect">
            <a:avLst/>
          </a:prstGeom>
        </p:spPr>
      </p:pic>
    </p:spTree>
    <p:extLst>
      <p:ext uri="{BB962C8B-B14F-4D97-AF65-F5344CB8AC3E}">
        <p14:creationId xmlns:p14="http://schemas.microsoft.com/office/powerpoint/2010/main" val="11970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75" y="520700"/>
            <a:ext cx="6419850" cy="5816600"/>
          </a:xfrm>
          <a:prstGeom prst="rect">
            <a:avLst/>
          </a:prstGeom>
        </p:spPr>
      </p:pic>
    </p:spTree>
    <p:extLst>
      <p:ext uri="{BB962C8B-B14F-4D97-AF65-F5344CB8AC3E}">
        <p14:creationId xmlns:p14="http://schemas.microsoft.com/office/powerpoint/2010/main" val="410028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466725"/>
            <a:ext cx="5105400" cy="5924550"/>
          </a:xfrm>
          <a:prstGeom prst="rect">
            <a:avLst/>
          </a:prstGeom>
        </p:spPr>
      </p:pic>
    </p:spTree>
    <p:extLst>
      <p:ext uri="{BB962C8B-B14F-4D97-AF65-F5344CB8AC3E}">
        <p14:creationId xmlns:p14="http://schemas.microsoft.com/office/powerpoint/2010/main" val="320005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025" y="546100"/>
            <a:ext cx="6203950" cy="5765800"/>
          </a:xfrm>
          <a:prstGeom prst="rect">
            <a:avLst/>
          </a:prstGeom>
        </p:spPr>
      </p:pic>
    </p:spTree>
    <p:extLst>
      <p:ext uri="{BB962C8B-B14F-4D97-AF65-F5344CB8AC3E}">
        <p14:creationId xmlns:p14="http://schemas.microsoft.com/office/powerpoint/2010/main" val="3482761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425" y="482600"/>
            <a:ext cx="6661150" cy="5892800"/>
          </a:xfrm>
          <a:prstGeom prst="rect">
            <a:avLst/>
          </a:prstGeom>
        </p:spPr>
      </p:pic>
    </p:spTree>
    <p:extLst>
      <p:ext uri="{BB962C8B-B14F-4D97-AF65-F5344CB8AC3E}">
        <p14:creationId xmlns:p14="http://schemas.microsoft.com/office/powerpoint/2010/main" val="379427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First Step</a:t>
            </a:r>
            <a:endParaRPr lang="en-US" dirty="0"/>
          </a:p>
        </p:txBody>
      </p:sp>
      <p:sp>
        <p:nvSpPr>
          <p:cNvPr id="3" name="Content Placeholder 2"/>
          <p:cNvSpPr>
            <a:spLocks noGrp="1"/>
          </p:cNvSpPr>
          <p:nvPr>
            <p:ph idx="1"/>
          </p:nvPr>
        </p:nvSpPr>
        <p:spPr/>
        <p:txBody>
          <a:bodyPr/>
          <a:lstStyle/>
          <a:p>
            <a:r>
              <a:rPr lang="en-US" dirty="0" smtClean="0"/>
              <a:t>At first open the MIKE Zero.</a:t>
            </a:r>
          </a:p>
          <a:p>
            <a:r>
              <a:rPr lang="en-US" dirty="0" smtClean="0"/>
              <a:t>Press CTRL+N from your computer’s keyboard</a:t>
            </a:r>
          </a:p>
          <a:p>
            <a:r>
              <a:rPr lang="en-US" dirty="0" smtClean="0"/>
              <a:t>“New File” dialog box will be opened. </a:t>
            </a:r>
            <a:endParaRPr lang="en-US" dirty="0"/>
          </a:p>
        </p:txBody>
      </p:sp>
    </p:spTree>
    <p:extLst>
      <p:ext uri="{BB962C8B-B14F-4D97-AF65-F5344CB8AC3E}">
        <p14:creationId xmlns:p14="http://schemas.microsoft.com/office/powerpoint/2010/main" val="2415217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75" y="625475"/>
            <a:ext cx="4972050" cy="5607050"/>
          </a:xfrm>
          <a:prstGeom prst="rect">
            <a:avLst/>
          </a:prstGeom>
        </p:spPr>
      </p:pic>
    </p:spTree>
    <p:extLst>
      <p:ext uri="{BB962C8B-B14F-4D97-AF65-F5344CB8AC3E}">
        <p14:creationId xmlns:p14="http://schemas.microsoft.com/office/powerpoint/2010/main" val="2297113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675" y="482600"/>
            <a:ext cx="4692650" cy="5892800"/>
          </a:xfrm>
          <a:prstGeom prst="rect">
            <a:avLst/>
          </a:prstGeom>
        </p:spPr>
      </p:pic>
    </p:spTree>
    <p:extLst>
      <p:ext uri="{BB962C8B-B14F-4D97-AF65-F5344CB8AC3E}">
        <p14:creationId xmlns:p14="http://schemas.microsoft.com/office/powerpoint/2010/main" val="3713250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514350"/>
            <a:ext cx="6527800" cy="5829300"/>
          </a:xfrm>
          <a:prstGeom prst="rect">
            <a:avLst/>
          </a:prstGeom>
        </p:spPr>
      </p:pic>
    </p:spTree>
    <p:extLst>
      <p:ext uri="{BB962C8B-B14F-4D97-AF65-F5344CB8AC3E}">
        <p14:creationId xmlns:p14="http://schemas.microsoft.com/office/powerpoint/2010/main" val="3335747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5" y="457200"/>
            <a:ext cx="7372350" cy="5943600"/>
          </a:xfrm>
          <a:prstGeom prst="rect">
            <a:avLst/>
          </a:prstGeom>
        </p:spPr>
      </p:pic>
    </p:spTree>
    <p:extLst>
      <p:ext uri="{BB962C8B-B14F-4D97-AF65-F5344CB8AC3E}">
        <p14:creationId xmlns:p14="http://schemas.microsoft.com/office/powerpoint/2010/main" val="1091863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520700"/>
            <a:ext cx="8153400" cy="5816600"/>
          </a:xfrm>
          <a:prstGeom prst="rect">
            <a:avLst/>
          </a:prstGeom>
        </p:spPr>
      </p:pic>
      <p:sp>
        <p:nvSpPr>
          <p:cNvPr id="3" name="Rectangle 2"/>
          <p:cNvSpPr/>
          <p:nvPr/>
        </p:nvSpPr>
        <p:spPr>
          <a:xfrm>
            <a:off x="5513560" y="1964602"/>
            <a:ext cx="362139" cy="497941"/>
          </a:xfrm>
          <a:prstGeom prst="rect">
            <a:avLst/>
          </a:prstGeom>
          <a:noFill/>
          <a:ln>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3" idx="3"/>
          </p:cNvCxnSpPr>
          <p:nvPr/>
        </p:nvCxnSpPr>
        <p:spPr>
          <a:xfrm flipH="1">
            <a:off x="5875699" y="2199992"/>
            <a:ext cx="4297001" cy="13581"/>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72700" y="1520982"/>
            <a:ext cx="1949890" cy="3970318"/>
          </a:xfrm>
          <a:prstGeom prst="rect">
            <a:avLst/>
          </a:prstGeom>
          <a:noFill/>
          <a:ln>
            <a:solidFill>
              <a:schemeClr val="tx1"/>
            </a:solidFill>
          </a:ln>
        </p:spPr>
        <p:txBody>
          <a:bodyPr wrap="square" rtlCol="0">
            <a:spAutoFit/>
          </a:bodyPr>
          <a:lstStyle/>
          <a:p>
            <a:r>
              <a:rPr lang="en-US" dirty="0" smtClean="0"/>
              <a:t>The easting and northing were set in a way that, the source would be located in the middle of the upstream side of the river. If there are more river branch, than you have to define each source for mouth of the river branch.</a:t>
            </a:r>
            <a:endParaRPr lang="en-US" dirty="0"/>
          </a:p>
        </p:txBody>
      </p:sp>
    </p:spTree>
    <p:extLst>
      <p:ext uri="{BB962C8B-B14F-4D97-AF65-F5344CB8AC3E}">
        <p14:creationId xmlns:p14="http://schemas.microsoft.com/office/powerpoint/2010/main" val="131957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625" y="612775"/>
            <a:ext cx="5492750" cy="5632450"/>
          </a:xfrm>
          <a:prstGeom prst="rect">
            <a:avLst/>
          </a:prstGeom>
        </p:spPr>
      </p:pic>
    </p:spTree>
    <p:extLst>
      <p:ext uri="{BB962C8B-B14F-4D97-AF65-F5344CB8AC3E}">
        <p14:creationId xmlns:p14="http://schemas.microsoft.com/office/powerpoint/2010/main" val="266078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603250"/>
            <a:ext cx="4495800" cy="5651500"/>
          </a:xfrm>
          <a:prstGeom prst="rect">
            <a:avLst/>
          </a:prstGeom>
        </p:spPr>
      </p:pic>
    </p:spTree>
    <p:extLst>
      <p:ext uri="{BB962C8B-B14F-4D97-AF65-F5344CB8AC3E}">
        <p14:creationId xmlns:p14="http://schemas.microsoft.com/office/powerpoint/2010/main" val="116990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0" y="508000"/>
            <a:ext cx="6769100" cy="5842000"/>
          </a:xfrm>
          <a:prstGeom prst="rect">
            <a:avLst/>
          </a:prstGeom>
        </p:spPr>
      </p:pic>
    </p:spTree>
    <p:extLst>
      <p:ext uri="{BB962C8B-B14F-4D97-AF65-F5344CB8AC3E}">
        <p14:creationId xmlns:p14="http://schemas.microsoft.com/office/powerpoint/2010/main" val="3145834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75" y="498475"/>
            <a:ext cx="6673850" cy="5861050"/>
          </a:xfrm>
          <a:prstGeom prst="rect">
            <a:avLst/>
          </a:prstGeom>
        </p:spPr>
      </p:pic>
    </p:spTree>
    <p:extLst>
      <p:ext uri="{BB962C8B-B14F-4D97-AF65-F5344CB8AC3E}">
        <p14:creationId xmlns:p14="http://schemas.microsoft.com/office/powerpoint/2010/main" val="997826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975" y="415925"/>
            <a:ext cx="5480050" cy="6026150"/>
          </a:xfrm>
          <a:prstGeom prst="rect">
            <a:avLst/>
          </a:prstGeom>
        </p:spPr>
      </p:pic>
    </p:spTree>
    <p:extLst>
      <p:ext uri="{BB962C8B-B14F-4D97-AF65-F5344CB8AC3E}">
        <p14:creationId xmlns:p14="http://schemas.microsoft.com/office/powerpoint/2010/main" val="211157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489" y="1825625"/>
            <a:ext cx="5853022" cy="4351338"/>
          </a:xfrm>
        </p:spPr>
      </p:pic>
      <p:sp>
        <p:nvSpPr>
          <p:cNvPr id="5" name="Rectangle 4"/>
          <p:cNvSpPr/>
          <p:nvPr/>
        </p:nvSpPr>
        <p:spPr>
          <a:xfrm>
            <a:off x="6002448" y="2227152"/>
            <a:ext cx="733330" cy="633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69489" y="1825625"/>
            <a:ext cx="750661" cy="202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40729" y="2716040"/>
            <a:ext cx="651849" cy="144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7628" y="5441133"/>
            <a:ext cx="724277" cy="24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539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75" y="495300"/>
            <a:ext cx="6699250" cy="5867400"/>
          </a:xfrm>
          <a:prstGeom prst="rect">
            <a:avLst/>
          </a:prstGeom>
        </p:spPr>
      </p:pic>
      <p:sp>
        <p:nvSpPr>
          <p:cNvPr id="3" name="Rectangle 2"/>
          <p:cNvSpPr/>
          <p:nvPr/>
        </p:nvSpPr>
        <p:spPr>
          <a:xfrm>
            <a:off x="4037846" y="1204111"/>
            <a:ext cx="570368" cy="3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53893" y="1511929"/>
            <a:ext cx="1720158" cy="3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15208" y="1973655"/>
            <a:ext cx="2589291" cy="3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04499" y="2408222"/>
            <a:ext cx="633743" cy="26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66338" y="570368"/>
            <a:ext cx="2402343" cy="3970318"/>
          </a:xfrm>
          <a:prstGeom prst="rect">
            <a:avLst/>
          </a:prstGeom>
          <a:noFill/>
          <a:ln>
            <a:solidFill>
              <a:schemeClr val="tx1"/>
            </a:solidFill>
          </a:ln>
        </p:spPr>
        <p:txBody>
          <a:bodyPr wrap="square" rtlCol="0">
            <a:spAutoFit/>
          </a:bodyPr>
          <a:lstStyle/>
          <a:p>
            <a:r>
              <a:rPr lang="en-US" dirty="0" smtClean="0"/>
              <a:t>In the “Boundary Conditions”, we are going to import the Predicted tide data. If we select Type: Specified level and Format: Varying in time and along boundary, than we would be able to import the predicted tide for the north boundary by browsing using the “Select” button.</a:t>
            </a:r>
            <a:endParaRPr lang="en-US" dirty="0"/>
          </a:p>
        </p:txBody>
      </p:sp>
      <p:cxnSp>
        <p:nvCxnSpPr>
          <p:cNvPr id="11" name="Straight Arrow Connector 10"/>
          <p:cNvCxnSpPr>
            <a:stCxn id="7" idx="1"/>
            <a:endCxn id="4" idx="3"/>
          </p:cNvCxnSpPr>
          <p:nvPr/>
        </p:nvCxnSpPr>
        <p:spPr>
          <a:xfrm flipH="1" flipV="1">
            <a:off x="6274051" y="1665838"/>
            <a:ext cx="3292287" cy="889689"/>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1"/>
          </p:cNvCxnSpPr>
          <p:nvPr/>
        </p:nvCxnSpPr>
        <p:spPr>
          <a:xfrm flipH="1" flipV="1">
            <a:off x="7704499" y="2136618"/>
            <a:ext cx="1861839" cy="418909"/>
          </a:xfrm>
          <a:prstGeom prst="straightConnector1">
            <a:avLst/>
          </a:prstGeom>
          <a:ln>
            <a:solidFill>
              <a:srgbClr val="00B0F0"/>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346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275" y="257175"/>
            <a:ext cx="6521450" cy="6343650"/>
          </a:xfrm>
          <a:prstGeom prst="rect">
            <a:avLst/>
          </a:prstGeom>
        </p:spPr>
      </p:pic>
    </p:spTree>
    <p:extLst>
      <p:ext uri="{BB962C8B-B14F-4D97-AF65-F5344CB8AC3E}">
        <p14:creationId xmlns:p14="http://schemas.microsoft.com/office/powerpoint/2010/main" val="2628015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527050"/>
            <a:ext cx="6248400" cy="5803900"/>
          </a:xfrm>
          <a:prstGeom prst="rect">
            <a:avLst/>
          </a:prstGeom>
        </p:spPr>
      </p:pic>
      <p:sp>
        <p:nvSpPr>
          <p:cNvPr id="3" name="Rectangle 2"/>
          <p:cNvSpPr/>
          <p:nvPr/>
        </p:nvSpPr>
        <p:spPr>
          <a:xfrm>
            <a:off x="8012317" y="2725093"/>
            <a:ext cx="534154" cy="190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587619" y="2209046"/>
            <a:ext cx="2109457" cy="1477328"/>
          </a:xfrm>
          <a:prstGeom prst="rect">
            <a:avLst/>
          </a:prstGeom>
          <a:noFill/>
          <a:ln>
            <a:solidFill>
              <a:schemeClr val="tx1"/>
            </a:solidFill>
          </a:ln>
        </p:spPr>
        <p:txBody>
          <a:bodyPr wrap="square" rtlCol="0">
            <a:spAutoFit/>
          </a:bodyPr>
          <a:lstStyle/>
          <a:p>
            <a:pPr algn="ctr"/>
            <a:r>
              <a:rPr lang="en-US" dirty="0" smtClean="0"/>
              <a:t>You can see the raw data of tide prediction by clicking “View” button</a:t>
            </a:r>
            <a:endParaRPr lang="en-US" dirty="0"/>
          </a:p>
        </p:txBody>
      </p:sp>
      <p:cxnSp>
        <p:nvCxnSpPr>
          <p:cNvPr id="6" name="Straight Arrow Connector 5"/>
          <p:cNvCxnSpPr>
            <a:stCxn id="4" idx="1"/>
            <a:endCxn id="3" idx="3"/>
          </p:cNvCxnSpPr>
          <p:nvPr/>
        </p:nvCxnSpPr>
        <p:spPr>
          <a:xfrm flipH="1" flipV="1">
            <a:off x="8546471" y="2820155"/>
            <a:ext cx="1041148" cy="127555"/>
          </a:xfrm>
          <a:prstGeom prst="straightConnector1">
            <a:avLst/>
          </a:prstGeom>
          <a:ln>
            <a:solidFill>
              <a:srgbClr val="FFFF00"/>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12192000" cy="6477000"/>
          </a:xfrm>
          <a:prstGeom prst="rect">
            <a:avLst/>
          </a:prstGeom>
        </p:spPr>
      </p:pic>
      <p:sp>
        <p:nvSpPr>
          <p:cNvPr id="3" name="TextBox 2"/>
          <p:cNvSpPr txBox="1"/>
          <p:nvPr/>
        </p:nvSpPr>
        <p:spPr>
          <a:xfrm>
            <a:off x="4689695" y="307818"/>
            <a:ext cx="1548143" cy="369332"/>
          </a:xfrm>
          <a:prstGeom prst="rect">
            <a:avLst/>
          </a:prstGeom>
          <a:noFill/>
          <a:ln>
            <a:solidFill>
              <a:srgbClr val="0070C0"/>
            </a:solidFill>
          </a:ln>
          <a:effectLst>
            <a:glow rad="139700">
              <a:schemeClr val="accent5">
                <a:satMod val="175000"/>
                <a:alpha val="40000"/>
              </a:schemeClr>
            </a:glow>
          </a:effectLst>
        </p:spPr>
        <p:txBody>
          <a:bodyPr wrap="square" rtlCol="0">
            <a:spAutoFit/>
          </a:bodyPr>
          <a:lstStyle/>
          <a:p>
            <a:r>
              <a:rPr lang="en-US" dirty="0" smtClean="0">
                <a:solidFill>
                  <a:srgbClr val="0070C0"/>
                </a:solidFill>
              </a:rPr>
              <a:t>Tide Raw Data</a:t>
            </a:r>
            <a:endParaRPr lang="en-US" dirty="0">
              <a:solidFill>
                <a:srgbClr val="0070C0"/>
              </a:solidFill>
            </a:endParaRPr>
          </a:p>
        </p:txBody>
      </p:sp>
    </p:spTree>
    <p:extLst>
      <p:ext uri="{BB962C8B-B14F-4D97-AF65-F5344CB8AC3E}">
        <p14:creationId xmlns:p14="http://schemas.microsoft.com/office/powerpoint/2010/main" val="865411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300" y="422275"/>
            <a:ext cx="6375400" cy="6013450"/>
          </a:xfrm>
          <a:prstGeom prst="rect">
            <a:avLst/>
          </a:prstGeom>
        </p:spPr>
      </p:pic>
    </p:spTree>
    <p:extLst>
      <p:ext uri="{BB962C8B-B14F-4D97-AF65-F5344CB8AC3E}">
        <p14:creationId xmlns:p14="http://schemas.microsoft.com/office/powerpoint/2010/main" val="1738063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875" y="260350"/>
            <a:ext cx="6318250" cy="6337300"/>
          </a:xfrm>
          <a:prstGeom prst="rect">
            <a:avLst/>
          </a:prstGeom>
        </p:spPr>
      </p:pic>
    </p:spTree>
    <p:extLst>
      <p:ext uri="{BB962C8B-B14F-4D97-AF65-F5344CB8AC3E}">
        <p14:creationId xmlns:p14="http://schemas.microsoft.com/office/powerpoint/2010/main" val="3527413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0" y="517525"/>
            <a:ext cx="5207000" cy="5822950"/>
          </a:xfrm>
          <a:prstGeom prst="rect">
            <a:avLst/>
          </a:prstGeom>
        </p:spPr>
      </p:pic>
    </p:spTree>
    <p:extLst>
      <p:ext uri="{BB962C8B-B14F-4D97-AF65-F5344CB8AC3E}">
        <p14:creationId xmlns:p14="http://schemas.microsoft.com/office/powerpoint/2010/main" val="3290923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492125"/>
            <a:ext cx="7543800" cy="5873750"/>
          </a:xfrm>
          <a:prstGeom prst="rect">
            <a:avLst/>
          </a:prstGeom>
        </p:spPr>
      </p:pic>
    </p:spTree>
    <p:extLst>
      <p:ext uri="{BB962C8B-B14F-4D97-AF65-F5344CB8AC3E}">
        <p14:creationId xmlns:p14="http://schemas.microsoft.com/office/powerpoint/2010/main" val="838906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587375"/>
            <a:ext cx="5943600" cy="5683250"/>
          </a:xfrm>
          <a:prstGeom prst="rect">
            <a:avLst/>
          </a:prstGeom>
        </p:spPr>
      </p:pic>
    </p:spTree>
    <p:extLst>
      <p:ext uri="{BB962C8B-B14F-4D97-AF65-F5344CB8AC3E}">
        <p14:creationId xmlns:p14="http://schemas.microsoft.com/office/powerpoint/2010/main" val="202713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469900"/>
            <a:ext cx="6019800" cy="5918200"/>
          </a:xfrm>
          <a:prstGeom prst="rect">
            <a:avLst/>
          </a:prstGeom>
        </p:spPr>
      </p:pic>
    </p:spTree>
    <p:extLst>
      <p:ext uri="{BB962C8B-B14F-4D97-AF65-F5344CB8AC3E}">
        <p14:creationId xmlns:p14="http://schemas.microsoft.com/office/powerpoint/2010/main" val="129016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3104" y="2630251"/>
            <a:ext cx="5667375" cy="3962400"/>
          </a:xfrm>
        </p:spPr>
      </p:pic>
      <p:sp>
        <p:nvSpPr>
          <p:cNvPr id="7" name="TextBox 6"/>
          <p:cNvSpPr txBox="1"/>
          <p:nvPr/>
        </p:nvSpPr>
        <p:spPr>
          <a:xfrm>
            <a:off x="609618" y="291401"/>
            <a:ext cx="11294346" cy="3046988"/>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 The windows for the “Flow model FM (.m21fm)” will be appeared.</a:t>
            </a:r>
          </a:p>
          <a:p>
            <a:pPr marL="285750" indent="-285750">
              <a:buFont typeface="Wingdings" panose="05000000000000000000" pitchFamily="2" charset="2"/>
              <a:buChar char="q"/>
            </a:pPr>
            <a:r>
              <a:rPr lang="en-US" sz="3200" dirty="0" smtClean="0"/>
              <a:t> There is a tree view options in the right.</a:t>
            </a:r>
          </a:p>
          <a:p>
            <a:pPr marL="285750" indent="-285750">
              <a:buFont typeface="Wingdings" panose="05000000000000000000" pitchFamily="2" charset="2"/>
              <a:buChar char="q"/>
            </a:pPr>
            <a:r>
              <a:rPr lang="en-US" sz="3200" dirty="0"/>
              <a:t> </a:t>
            </a:r>
            <a:r>
              <a:rPr lang="en-US" sz="3200" dirty="0" smtClean="0"/>
              <a:t>Click on the “Domain” option from the tree view.</a:t>
            </a:r>
          </a:p>
          <a:p>
            <a:pPr marL="285750" indent="-285750">
              <a:buFont typeface="Wingdings" panose="05000000000000000000" pitchFamily="2" charset="2"/>
              <a:buChar char="q"/>
            </a:pPr>
            <a:endParaRPr lang="en-US" sz="3200" dirty="0" smtClean="0"/>
          </a:p>
          <a:p>
            <a:endParaRPr lang="en-US" sz="3200" dirty="0"/>
          </a:p>
        </p:txBody>
      </p:sp>
      <p:sp>
        <p:nvSpPr>
          <p:cNvPr id="8" name="Rectangle 7"/>
          <p:cNvSpPr/>
          <p:nvPr/>
        </p:nvSpPr>
        <p:spPr>
          <a:xfrm>
            <a:off x="3567165" y="3587262"/>
            <a:ext cx="1647930" cy="15273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ectangle 8"/>
          <p:cNvSpPr/>
          <p:nvPr/>
        </p:nvSpPr>
        <p:spPr>
          <a:xfrm>
            <a:off x="3697793" y="3788229"/>
            <a:ext cx="884256" cy="231112"/>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1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625" y="441325"/>
            <a:ext cx="6254750" cy="5975350"/>
          </a:xfrm>
          <a:prstGeom prst="rect">
            <a:avLst/>
          </a:prstGeom>
        </p:spPr>
      </p:pic>
    </p:spTree>
    <p:extLst>
      <p:ext uri="{BB962C8B-B14F-4D97-AF65-F5344CB8AC3E}">
        <p14:creationId xmlns:p14="http://schemas.microsoft.com/office/powerpoint/2010/main" val="379884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975" y="536575"/>
            <a:ext cx="6750050" cy="5784850"/>
          </a:xfrm>
          <a:prstGeom prst="rect">
            <a:avLst/>
          </a:prstGeom>
        </p:spPr>
      </p:pic>
    </p:spTree>
    <p:extLst>
      <p:ext uri="{BB962C8B-B14F-4D97-AF65-F5344CB8AC3E}">
        <p14:creationId xmlns:p14="http://schemas.microsoft.com/office/powerpoint/2010/main" val="2891485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575" y="523875"/>
            <a:ext cx="6546850" cy="5810250"/>
          </a:xfrm>
          <a:prstGeom prst="rect">
            <a:avLst/>
          </a:prstGeom>
        </p:spPr>
      </p:pic>
    </p:spTree>
    <p:extLst>
      <p:ext uri="{BB962C8B-B14F-4D97-AF65-F5344CB8AC3E}">
        <p14:creationId xmlns:p14="http://schemas.microsoft.com/office/powerpoint/2010/main" val="1766786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549275"/>
            <a:ext cx="6362700" cy="5759450"/>
          </a:xfrm>
          <a:prstGeom prst="rect">
            <a:avLst/>
          </a:prstGeom>
        </p:spPr>
      </p:pic>
    </p:spTree>
    <p:extLst>
      <p:ext uri="{BB962C8B-B14F-4D97-AF65-F5344CB8AC3E}">
        <p14:creationId xmlns:p14="http://schemas.microsoft.com/office/powerpoint/2010/main" val="406598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150" y="444500"/>
            <a:ext cx="6997700" cy="5969000"/>
          </a:xfrm>
          <a:prstGeom prst="rect">
            <a:avLst/>
          </a:prstGeom>
        </p:spPr>
      </p:pic>
    </p:spTree>
    <p:extLst>
      <p:ext uri="{BB962C8B-B14F-4D97-AF65-F5344CB8AC3E}">
        <p14:creationId xmlns:p14="http://schemas.microsoft.com/office/powerpoint/2010/main" val="3680291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568325"/>
            <a:ext cx="6959600" cy="5721350"/>
          </a:xfrm>
          <a:prstGeom prst="rect">
            <a:avLst/>
          </a:prstGeom>
        </p:spPr>
      </p:pic>
    </p:spTree>
    <p:extLst>
      <p:ext uri="{BB962C8B-B14F-4D97-AF65-F5344CB8AC3E}">
        <p14:creationId xmlns:p14="http://schemas.microsoft.com/office/powerpoint/2010/main" val="2212692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075" y="476250"/>
            <a:ext cx="6673850" cy="5905500"/>
          </a:xfrm>
          <a:prstGeom prst="rect">
            <a:avLst/>
          </a:prstGeom>
        </p:spPr>
      </p:pic>
    </p:spTree>
    <p:extLst>
      <p:ext uri="{BB962C8B-B14F-4D97-AF65-F5344CB8AC3E}">
        <p14:creationId xmlns:p14="http://schemas.microsoft.com/office/powerpoint/2010/main" val="3133227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0" y="479425"/>
            <a:ext cx="6921500" cy="5899150"/>
          </a:xfrm>
          <a:prstGeom prst="rect">
            <a:avLst/>
          </a:prstGeom>
        </p:spPr>
      </p:pic>
    </p:spTree>
    <p:extLst>
      <p:ext uri="{BB962C8B-B14F-4D97-AF65-F5344CB8AC3E}">
        <p14:creationId xmlns:p14="http://schemas.microsoft.com/office/powerpoint/2010/main" val="3110093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825" y="479425"/>
            <a:ext cx="7626350" cy="5899150"/>
          </a:xfrm>
          <a:prstGeom prst="rect">
            <a:avLst/>
          </a:prstGeom>
        </p:spPr>
      </p:pic>
    </p:spTree>
    <p:extLst>
      <p:ext uri="{BB962C8B-B14F-4D97-AF65-F5344CB8AC3E}">
        <p14:creationId xmlns:p14="http://schemas.microsoft.com/office/powerpoint/2010/main" val="1744301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075" y="488950"/>
            <a:ext cx="6927850" cy="5880100"/>
          </a:xfrm>
          <a:prstGeom prst="rect">
            <a:avLst/>
          </a:prstGeom>
        </p:spPr>
      </p:pic>
    </p:spTree>
    <p:extLst>
      <p:ext uri="{BB962C8B-B14F-4D97-AF65-F5344CB8AC3E}">
        <p14:creationId xmlns:p14="http://schemas.microsoft.com/office/powerpoint/2010/main" val="350854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9379" y="1654803"/>
            <a:ext cx="5882640" cy="5090160"/>
          </a:xfrm>
        </p:spPr>
      </p:pic>
      <p:sp>
        <p:nvSpPr>
          <p:cNvPr id="10" name="TextBox 9"/>
          <p:cNvSpPr txBox="1"/>
          <p:nvPr/>
        </p:nvSpPr>
        <p:spPr>
          <a:xfrm>
            <a:off x="432079" y="281354"/>
            <a:ext cx="10852220" cy="1077218"/>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The “Domain” window will be appeared. </a:t>
            </a:r>
          </a:p>
          <a:p>
            <a:pPr marL="285750" indent="-285750">
              <a:buFont typeface="Wingdings" panose="05000000000000000000" pitchFamily="2" charset="2"/>
              <a:buChar char="q"/>
            </a:pPr>
            <a:r>
              <a:rPr lang="en-US" sz="3200" dirty="0" smtClean="0"/>
              <a:t>Click on the three dots (…) right to the “Mesh file”. </a:t>
            </a:r>
            <a:endParaRPr lang="en-US" sz="3200" dirty="0"/>
          </a:p>
        </p:txBody>
      </p:sp>
      <p:sp>
        <p:nvSpPr>
          <p:cNvPr id="12" name="Rectangle 11"/>
          <p:cNvSpPr/>
          <p:nvPr/>
        </p:nvSpPr>
        <p:spPr>
          <a:xfrm>
            <a:off x="4220309" y="2270927"/>
            <a:ext cx="522514" cy="1205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7327" y="2733152"/>
            <a:ext cx="200967" cy="150726"/>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826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00" y="549275"/>
            <a:ext cx="7747000" cy="5759450"/>
          </a:xfrm>
          <a:prstGeom prst="rect">
            <a:avLst/>
          </a:prstGeom>
        </p:spPr>
      </p:pic>
    </p:spTree>
    <p:extLst>
      <p:ext uri="{BB962C8B-B14F-4D97-AF65-F5344CB8AC3E}">
        <p14:creationId xmlns:p14="http://schemas.microsoft.com/office/powerpoint/2010/main" val="2642872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0" y="523875"/>
            <a:ext cx="6921500" cy="5810250"/>
          </a:xfrm>
          <a:prstGeom prst="rect">
            <a:avLst/>
          </a:prstGeom>
        </p:spPr>
      </p:pic>
    </p:spTree>
    <p:extLst>
      <p:ext uri="{BB962C8B-B14F-4D97-AF65-F5344CB8AC3E}">
        <p14:creationId xmlns:p14="http://schemas.microsoft.com/office/powerpoint/2010/main" val="1122105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850" y="492125"/>
            <a:ext cx="6210300" cy="5873750"/>
          </a:xfrm>
          <a:prstGeom prst="rect">
            <a:avLst/>
          </a:prstGeom>
        </p:spPr>
      </p:pic>
    </p:spTree>
    <p:extLst>
      <p:ext uri="{BB962C8B-B14F-4D97-AF65-F5344CB8AC3E}">
        <p14:creationId xmlns:p14="http://schemas.microsoft.com/office/powerpoint/2010/main" val="2382732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400050"/>
            <a:ext cx="7429500" cy="6057900"/>
          </a:xfrm>
          <a:prstGeom prst="rect">
            <a:avLst/>
          </a:prstGeom>
        </p:spPr>
      </p:pic>
      <p:sp>
        <p:nvSpPr>
          <p:cNvPr id="3" name="TextBox 2"/>
          <p:cNvSpPr txBox="1"/>
          <p:nvPr/>
        </p:nvSpPr>
        <p:spPr>
          <a:xfrm>
            <a:off x="479834" y="4237021"/>
            <a:ext cx="1629623" cy="2031325"/>
          </a:xfrm>
          <a:prstGeom prst="rect">
            <a:avLst/>
          </a:prstGeom>
          <a:noFill/>
          <a:ln>
            <a:solidFill>
              <a:schemeClr val="tx1"/>
            </a:solidFill>
          </a:ln>
        </p:spPr>
        <p:txBody>
          <a:bodyPr wrap="square" rtlCol="0">
            <a:spAutoFit/>
          </a:bodyPr>
          <a:lstStyle/>
          <a:p>
            <a:r>
              <a:rPr lang="en-US" dirty="0"/>
              <a:t>The cross will be removed after filling the value for every input of the Output 1 tab</a:t>
            </a:r>
          </a:p>
          <a:p>
            <a:endParaRPr lang="en-US" dirty="0"/>
          </a:p>
        </p:txBody>
      </p:sp>
      <p:sp>
        <p:nvSpPr>
          <p:cNvPr id="4" name="Rectangle 3"/>
          <p:cNvSpPr/>
          <p:nvPr/>
        </p:nvSpPr>
        <p:spPr>
          <a:xfrm>
            <a:off x="2580238" y="5214796"/>
            <a:ext cx="380245" cy="3349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3"/>
            <a:endCxn id="4" idx="1"/>
          </p:cNvCxnSpPr>
          <p:nvPr/>
        </p:nvCxnSpPr>
        <p:spPr>
          <a:xfrm>
            <a:off x="2109457" y="5252684"/>
            <a:ext cx="470781" cy="129601"/>
          </a:xfrm>
          <a:prstGeom prst="straightConnector1">
            <a:avLst/>
          </a:prstGeom>
          <a:ln>
            <a:solidFill>
              <a:srgbClr val="FF0000"/>
            </a:solidFill>
            <a:tailEnd type="triangle"/>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417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275" y="482600"/>
            <a:ext cx="7029450" cy="5892800"/>
          </a:xfrm>
          <a:prstGeom prst="rect">
            <a:avLst/>
          </a:prstGeom>
        </p:spPr>
      </p:pic>
    </p:spTree>
    <p:extLst>
      <p:ext uri="{BB962C8B-B14F-4D97-AF65-F5344CB8AC3E}">
        <p14:creationId xmlns:p14="http://schemas.microsoft.com/office/powerpoint/2010/main" val="1887155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400050"/>
            <a:ext cx="7162800" cy="6057900"/>
          </a:xfrm>
          <a:prstGeom prst="rect">
            <a:avLst/>
          </a:prstGeom>
        </p:spPr>
      </p:pic>
    </p:spTree>
    <p:extLst>
      <p:ext uri="{BB962C8B-B14F-4D97-AF65-F5344CB8AC3E}">
        <p14:creationId xmlns:p14="http://schemas.microsoft.com/office/powerpoint/2010/main" val="3854173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0" y="1565904"/>
            <a:ext cx="6731000" cy="4921250"/>
          </a:xfrm>
          <a:prstGeom prst="rect">
            <a:avLst/>
          </a:prstGeom>
        </p:spPr>
      </p:pic>
      <p:sp>
        <p:nvSpPr>
          <p:cNvPr id="3" name="TextBox 2"/>
          <p:cNvSpPr txBox="1"/>
          <p:nvPr/>
        </p:nvSpPr>
        <p:spPr>
          <a:xfrm>
            <a:off x="1348966" y="325925"/>
            <a:ext cx="8763755" cy="1077218"/>
          </a:xfrm>
          <a:prstGeom prst="rect">
            <a:avLst/>
          </a:prstGeom>
          <a:noFill/>
        </p:spPr>
        <p:txBody>
          <a:bodyPr wrap="square" rtlCol="0">
            <a:spAutoFit/>
          </a:bodyPr>
          <a:lstStyle/>
          <a:p>
            <a:r>
              <a:rPr lang="en-US" sz="3200" dirty="0" smtClean="0"/>
              <a:t>Now, save the state file by navigating the File  &gt; Save as from the menu</a:t>
            </a:r>
          </a:p>
        </p:txBody>
      </p:sp>
    </p:spTree>
    <p:extLst>
      <p:ext uri="{BB962C8B-B14F-4D97-AF65-F5344CB8AC3E}">
        <p14:creationId xmlns:p14="http://schemas.microsoft.com/office/powerpoint/2010/main" val="2294597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225" y="1616075"/>
            <a:ext cx="4781550" cy="3625850"/>
          </a:xfrm>
          <a:prstGeom prst="rect">
            <a:avLst/>
          </a:prstGeom>
        </p:spPr>
      </p:pic>
    </p:spTree>
    <p:extLst>
      <p:ext uri="{BB962C8B-B14F-4D97-AF65-F5344CB8AC3E}">
        <p14:creationId xmlns:p14="http://schemas.microsoft.com/office/powerpoint/2010/main" val="479665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225" y="1565275"/>
            <a:ext cx="4781550" cy="3727450"/>
          </a:xfrm>
          <a:prstGeom prst="rect">
            <a:avLst/>
          </a:prstGeom>
        </p:spPr>
      </p:pic>
    </p:spTree>
    <p:extLst>
      <p:ext uri="{BB962C8B-B14F-4D97-AF65-F5344CB8AC3E}">
        <p14:creationId xmlns:p14="http://schemas.microsoft.com/office/powerpoint/2010/main" val="361461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450" y="1628775"/>
            <a:ext cx="4737100" cy="3600450"/>
          </a:xfrm>
          <a:prstGeom prst="rect">
            <a:avLst/>
          </a:prstGeom>
        </p:spPr>
      </p:pic>
      <p:sp>
        <p:nvSpPr>
          <p:cNvPr id="3" name="TextBox 2"/>
          <p:cNvSpPr txBox="1"/>
          <p:nvPr/>
        </p:nvSpPr>
        <p:spPr>
          <a:xfrm>
            <a:off x="1765426" y="479834"/>
            <a:ext cx="8302027" cy="584775"/>
          </a:xfrm>
          <a:prstGeom prst="rect">
            <a:avLst/>
          </a:prstGeom>
          <a:noFill/>
        </p:spPr>
        <p:txBody>
          <a:bodyPr wrap="square" rtlCol="0">
            <a:spAutoFit/>
          </a:bodyPr>
          <a:lstStyle/>
          <a:p>
            <a:r>
              <a:rPr lang="en-US" sz="3200" dirty="0" smtClean="0"/>
              <a:t>Nothing was changed for now, just click OK.</a:t>
            </a:r>
            <a:endParaRPr lang="en-US" sz="3200" dirty="0"/>
          </a:p>
        </p:txBody>
      </p:sp>
    </p:spTree>
    <p:extLst>
      <p:ext uri="{BB962C8B-B14F-4D97-AF65-F5344CB8AC3E}">
        <p14:creationId xmlns:p14="http://schemas.microsoft.com/office/powerpoint/2010/main" val="96867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391" y="1211921"/>
            <a:ext cx="7950200" cy="5473700"/>
          </a:xfrm>
          <a:prstGeom prst="rect">
            <a:avLst/>
          </a:prstGeom>
        </p:spPr>
      </p:pic>
      <p:sp>
        <p:nvSpPr>
          <p:cNvPr id="3" name="Rectangle 2"/>
          <p:cNvSpPr/>
          <p:nvPr/>
        </p:nvSpPr>
        <p:spPr>
          <a:xfrm>
            <a:off x="4662435" y="1668027"/>
            <a:ext cx="633046"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641961" y="3052960"/>
            <a:ext cx="974690" cy="221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641581" y="5707464"/>
            <a:ext cx="864159" cy="361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flipH="1">
            <a:off x="221064" y="180870"/>
            <a:ext cx="11585748" cy="2062103"/>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 The “Open” dialog box will be appeared.</a:t>
            </a:r>
          </a:p>
          <a:p>
            <a:pPr marL="285750" indent="-285750">
              <a:buFont typeface="Wingdings" panose="05000000000000000000" pitchFamily="2" charset="2"/>
              <a:buChar char="q"/>
            </a:pPr>
            <a:r>
              <a:rPr lang="en-US" sz="3200" dirty="0" smtClean="0"/>
              <a:t> Select the mesh file you created in the mesh generation tutorial.</a:t>
            </a:r>
          </a:p>
          <a:p>
            <a:pPr marL="285750" indent="-285750">
              <a:buFont typeface="Wingdings" panose="05000000000000000000" pitchFamily="2" charset="2"/>
              <a:buChar char="q"/>
            </a:pPr>
            <a:r>
              <a:rPr lang="en-US" sz="3200" dirty="0"/>
              <a:t> </a:t>
            </a:r>
            <a:r>
              <a:rPr lang="en-US" sz="3200" dirty="0" smtClean="0"/>
              <a:t>Click on the </a:t>
            </a:r>
          </a:p>
          <a:p>
            <a:r>
              <a:rPr lang="en-US" sz="3200" dirty="0" smtClean="0"/>
              <a:t>Open” button.</a:t>
            </a:r>
            <a:endParaRPr lang="en-US" sz="3200" dirty="0"/>
          </a:p>
        </p:txBody>
      </p:sp>
    </p:spTree>
    <p:extLst>
      <p:ext uri="{BB962C8B-B14F-4D97-AF65-F5344CB8AC3E}">
        <p14:creationId xmlns:p14="http://schemas.microsoft.com/office/powerpoint/2010/main" val="3868679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438" y="296218"/>
            <a:ext cx="7512050" cy="6229350"/>
          </a:xfrm>
          <a:prstGeom prst="rect">
            <a:avLst/>
          </a:prstGeom>
        </p:spPr>
      </p:pic>
      <p:sp>
        <p:nvSpPr>
          <p:cNvPr id="3" name="TextBox 2"/>
          <p:cNvSpPr txBox="1"/>
          <p:nvPr/>
        </p:nvSpPr>
        <p:spPr>
          <a:xfrm>
            <a:off x="416459" y="597529"/>
            <a:ext cx="3295462" cy="4524315"/>
          </a:xfrm>
          <a:prstGeom prst="rect">
            <a:avLst/>
          </a:prstGeom>
          <a:noFill/>
        </p:spPr>
        <p:txBody>
          <a:bodyPr wrap="square" rtlCol="0">
            <a:spAutoFit/>
          </a:bodyPr>
          <a:lstStyle/>
          <a:p>
            <a:r>
              <a:rPr lang="en-US" sz="2400" dirty="0" smtClean="0"/>
              <a:t>Then, start the simulation by navigating:</a:t>
            </a:r>
          </a:p>
          <a:p>
            <a:r>
              <a:rPr lang="en-US" sz="2400" dirty="0" smtClean="0"/>
              <a:t>Run &gt; Start Simulation.</a:t>
            </a:r>
          </a:p>
          <a:p>
            <a:endParaRPr lang="en-US" sz="2400" dirty="0"/>
          </a:p>
          <a:p>
            <a:endParaRPr lang="en-US" sz="2400" dirty="0" smtClean="0"/>
          </a:p>
          <a:p>
            <a:r>
              <a:rPr lang="en-US" sz="2400" dirty="0" smtClean="0"/>
              <a:t>Simulation will be started.</a:t>
            </a:r>
          </a:p>
          <a:p>
            <a:r>
              <a:rPr lang="en-US" sz="2400" dirty="0" smtClean="0"/>
              <a:t>If everything is OK, than “Normal run completion” status will be visible in  the bottom of this window.</a:t>
            </a:r>
            <a:endParaRPr lang="en-US" sz="2400" dirty="0"/>
          </a:p>
        </p:txBody>
      </p:sp>
      <p:sp>
        <p:nvSpPr>
          <p:cNvPr id="4" name="Rectangle 3"/>
          <p:cNvSpPr/>
          <p:nvPr/>
        </p:nvSpPr>
        <p:spPr>
          <a:xfrm>
            <a:off x="4979406" y="516048"/>
            <a:ext cx="307818" cy="181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55952" y="5966234"/>
            <a:ext cx="1611517" cy="208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959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450" y="1130300"/>
            <a:ext cx="6007100" cy="4597400"/>
          </a:xfrm>
          <a:prstGeom prst="rect">
            <a:avLst/>
          </a:prstGeom>
        </p:spPr>
      </p:pic>
      <p:sp>
        <p:nvSpPr>
          <p:cNvPr id="3" name="Rectangle 2"/>
          <p:cNvSpPr/>
          <p:nvPr/>
        </p:nvSpPr>
        <p:spPr>
          <a:xfrm>
            <a:off x="7025489" y="2417275"/>
            <a:ext cx="688063" cy="208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76539" y="344032"/>
            <a:ext cx="9804903" cy="1077218"/>
          </a:xfrm>
          <a:prstGeom prst="rect">
            <a:avLst/>
          </a:prstGeom>
          <a:noFill/>
        </p:spPr>
        <p:txBody>
          <a:bodyPr wrap="square" rtlCol="0">
            <a:spAutoFit/>
          </a:bodyPr>
          <a:lstStyle/>
          <a:p>
            <a:r>
              <a:rPr lang="en-US" sz="3200" dirty="0" smtClean="0"/>
              <a:t>The simulation result will not be automatically opened. It is available in the result files folder.</a:t>
            </a:r>
            <a:endParaRPr lang="en-US" sz="3200" dirty="0"/>
          </a:p>
        </p:txBody>
      </p:sp>
    </p:spTree>
    <p:extLst>
      <p:ext uri="{BB962C8B-B14F-4D97-AF65-F5344CB8AC3E}">
        <p14:creationId xmlns:p14="http://schemas.microsoft.com/office/powerpoint/2010/main" val="4194035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050" y="1162050"/>
            <a:ext cx="6057900" cy="4533900"/>
          </a:xfrm>
          <a:prstGeom prst="rect">
            <a:avLst/>
          </a:prstGeom>
        </p:spPr>
      </p:pic>
      <p:sp>
        <p:nvSpPr>
          <p:cNvPr id="3" name="Rectangle 2"/>
          <p:cNvSpPr/>
          <p:nvPr/>
        </p:nvSpPr>
        <p:spPr>
          <a:xfrm>
            <a:off x="5006566" y="2372008"/>
            <a:ext cx="1593410" cy="407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406550" y="1303699"/>
            <a:ext cx="1593410" cy="1200329"/>
          </a:xfrm>
          <a:prstGeom prst="rect">
            <a:avLst/>
          </a:prstGeom>
          <a:noFill/>
          <a:ln>
            <a:solidFill>
              <a:schemeClr val="tx1"/>
            </a:solidFill>
          </a:ln>
        </p:spPr>
        <p:txBody>
          <a:bodyPr wrap="square" rtlCol="0">
            <a:spAutoFit/>
          </a:bodyPr>
          <a:lstStyle/>
          <a:p>
            <a:r>
              <a:rPr lang="en-US" dirty="0" smtClean="0"/>
              <a:t>The simulation result file is in *.</a:t>
            </a:r>
            <a:r>
              <a:rPr lang="en-US" dirty="0" err="1" smtClean="0"/>
              <a:t>dfsu</a:t>
            </a:r>
            <a:r>
              <a:rPr lang="en-US" dirty="0" smtClean="0"/>
              <a:t> file format</a:t>
            </a:r>
            <a:endParaRPr lang="en-US" dirty="0"/>
          </a:p>
        </p:txBody>
      </p:sp>
    </p:spTree>
    <p:extLst>
      <p:ext uri="{BB962C8B-B14F-4D97-AF65-F5344CB8AC3E}">
        <p14:creationId xmlns:p14="http://schemas.microsoft.com/office/powerpoint/2010/main" val="236926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526" y="278331"/>
            <a:ext cx="8147050" cy="6464300"/>
          </a:xfrm>
          <a:prstGeom prst="rect">
            <a:avLst/>
          </a:prstGeom>
        </p:spPr>
      </p:pic>
      <p:sp>
        <p:nvSpPr>
          <p:cNvPr id="4" name="TextBox 3"/>
          <p:cNvSpPr txBox="1"/>
          <p:nvPr/>
        </p:nvSpPr>
        <p:spPr>
          <a:xfrm>
            <a:off x="353084" y="278331"/>
            <a:ext cx="3096285" cy="4832092"/>
          </a:xfrm>
          <a:prstGeom prst="rect">
            <a:avLst/>
          </a:prstGeom>
          <a:noFill/>
        </p:spPr>
        <p:txBody>
          <a:bodyPr wrap="square" rtlCol="0">
            <a:spAutoFit/>
          </a:bodyPr>
          <a:lstStyle/>
          <a:p>
            <a:r>
              <a:rPr lang="en-US" sz="2800" dirty="0" smtClean="0"/>
              <a:t>Don’t worry, it is not the only simulation result! You can run the animation of simulation result by clicking on play forward (marked in the red rectangle in the following figure)</a:t>
            </a:r>
            <a:endParaRPr lang="en-US" sz="2800" dirty="0"/>
          </a:p>
        </p:txBody>
      </p:sp>
      <p:sp>
        <p:nvSpPr>
          <p:cNvPr id="5" name="Rectangle 4"/>
          <p:cNvSpPr/>
          <p:nvPr/>
        </p:nvSpPr>
        <p:spPr>
          <a:xfrm>
            <a:off x="10465806" y="669956"/>
            <a:ext cx="153909" cy="190123"/>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189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361950"/>
            <a:ext cx="7340600" cy="6134100"/>
          </a:xfrm>
          <a:prstGeom prst="rect">
            <a:avLst/>
          </a:prstGeom>
        </p:spPr>
      </p:pic>
      <p:sp>
        <p:nvSpPr>
          <p:cNvPr id="3" name="Rectangle 2"/>
          <p:cNvSpPr/>
          <p:nvPr/>
        </p:nvSpPr>
        <p:spPr>
          <a:xfrm>
            <a:off x="8130012" y="642796"/>
            <a:ext cx="325925" cy="425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239469" y="624689"/>
            <a:ext cx="1530036" cy="923330"/>
          </a:xfrm>
          <a:prstGeom prst="rect">
            <a:avLst/>
          </a:prstGeom>
          <a:noFill/>
          <a:ln>
            <a:solidFill>
              <a:schemeClr val="tx1"/>
            </a:solidFill>
          </a:ln>
        </p:spPr>
        <p:txBody>
          <a:bodyPr wrap="square" rtlCol="0">
            <a:spAutoFit/>
          </a:bodyPr>
          <a:lstStyle/>
          <a:p>
            <a:r>
              <a:rPr lang="en-US" dirty="0" smtClean="0"/>
              <a:t>Simulation result at time = 1</a:t>
            </a:r>
            <a:endParaRPr lang="en-US" dirty="0"/>
          </a:p>
        </p:txBody>
      </p:sp>
      <p:cxnSp>
        <p:nvCxnSpPr>
          <p:cNvPr id="6" name="Straight Arrow Connector 5"/>
          <p:cNvCxnSpPr>
            <a:stCxn id="4" idx="1"/>
            <a:endCxn id="3" idx="3"/>
          </p:cNvCxnSpPr>
          <p:nvPr/>
        </p:nvCxnSpPr>
        <p:spPr>
          <a:xfrm flipH="1" flipV="1">
            <a:off x="8455937" y="855553"/>
            <a:ext cx="1783532" cy="230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607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850" y="260350"/>
            <a:ext cx="8242300" cy="6337300"/>
          </a:xfrm>
          <a:prstGeom prst="rect">
            <a:avLst/>
          </a:prstGeom>
        </p:spPr>
      </p:pic>
    </p:spTree>
    <p:extLst>
      <p:ext uri="{BB962C8B-B14F-4D97-AF65-F5344CB8AC3E}">
        <p14:creationId xmlns:p14="http://schemas.microsoft.com/office/powerpoint/2010/main" val="4171541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73050"/>
            <a:ext cx="8178800" cy="6311900"/>
          </a:xfrm>
          <a:prstGeom prst="rect">
            <a:avLst/>
          </a:prstGeom>
        </p:spPr>
      </p:pic>
    </p:spTree>
    <p:extLst>
      <p:ext uri="{BB962C8B-B14F-4D97-AF65-F5344CB8AC3E}">
        <p14:creationId xmlns:p14="http://schemas.microsoft.com/office/powerpoint/2010/main" val="3275417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200025"/>
            <a:ext cx="9067800" cy="6457950"/>
          </a:xfrm>
          <a:prstGeom prst="rect">
            <a:avLst/>
          </a:prstGeom>
        </p:spPr>
      </p:pic>
    </p:spTree>
    <p:extLst>
      <p:ext uri="{BB962C8B-B14F-4D97-AF65-F5344CB8AC3E}">
        <p14:creationId xmlns:p14="http://schemas.microsoft.com/office/powerpoint/2010/main" val="1285365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675" y="250825"/>
            <a:ext cx="8756650" cy="6356350"/>
          </a:xfrm>
          <a:prstGeom prst="rect">
            <a:avLst/>
          </a:prstGeom>
        </p:spPr>
      </p:pic>
    </p:spTree>
    <p:extLst>
      <p:ext uri="{BB962C8B-B14F-4D97-AF65-F5344CB8AC3E}">
        <p14:creationId xmlns:p14="http://schemas.microsoft.com/office/powerpoint/2010/main" val="4010340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675" y="250825"/>
            <a:ext cx="8756650" cy="6356350"/>
          </a:xfrm>
          <a:prstGeom prst="rect">
            <a:avLst/>
          </a:prstGeom>
        </p:spPr>
      </p:pic>
      <p:sp>
        <p:nvSpPr>
          <p:cNvPr id="3" name="Rectangle 2"/>
          <p:cNvSpPr/>
          <p:nvPr/>
        </p:nvSpPr>
        <p:spPr>
          <a:xfrm>
            <a:off x="9044412" y="570368"/>
            <a:ext cx="398352" cy="280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601608" y="959667"/>
            <a:ext cx="1430447" cy="923330"/>
          </a:xfrm>
          <a:prstGeom prst="rect">
            <a:avLst/>
          </a:prstGeom>
          <a:noFill/>
          <a:ln>
            <a:solidFill>
              <a:schemeClr val="tx1"/>
            </a:solidFill>
          </a:ln>
        </p:spPr>
        <p:txBody>
          <a:bodyPr wrap="square" rtlCol="0">
            <a:spAutoFit/>
          </a:bodyPr>
          <a:lstStyle/>
          <a:p>
            <a:r>
              <a:rPr lang="en-US" dirty="0" smtClean="0"/>
              <a:t>Simulation result at time  = 360</a:t>
            </a:r>
            <a:endParaRPr lang="en-US" dirty="0"/>
          </a:p>
        </p:txBody>
      </p:sp>
      <p:cxnSp>
        <p:nvCxnSpPr>
          <p:cNvPr id="6" name="Straight Arrow Connector 5"/>
          <p:cNvCxnSpPr>
            <a:stCxn id="4" idx="1"/>
          </p:cNvCxnSpPr>
          <p:nvPr/>
        </p:nvCxnSpPr>
        <p:spPr>
          <a:xfrm flipH="1" flipV="1">
            <a:off x="9442764" y="706170"/>
            <a:ext cx="1158844" cy="715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45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22" y="1705254"/>
            <a:ext cx="6101080" cy="4912360"/>
          </a:xfrm>
          <a:prstGeom prst="rect">
            <a:avLst/>
          </a:prstGeom>
        </p:spPr>
      </p:pic>
      <p:sp>
        <p:nvSpPr>
          <p:cNvPr id="3" name="TextBox 2"/>
          <p:cNvSpPr txBox="1"/>
          <p:nvPr/>
        </p:nvSpPr>
        <p:spPr>
          <a:xfrm>
            <a:off x="602901" y="211016"/>
            <a:ext cx="11083332" cy="1569660"/>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 The mesh file is opened.</a:t>
            </a:r>
          </a:p>
          <a:p>
            <a:pPr marL="285750" indent="-285750">
              <a:buFont typeface="Wingdings" panose="05000000000000000000" pitchFamily="2" charset="2"/>
              <a:buChar char="q"/>
            </a:pPr>
            <a:r>
              <a:rPr lang="en-US" sz="3200" dirty="0"/>
              <a:t> </a:t>
            </a:r>
            <a:r>
              <a:rPr lang="en-US" sz="3200" dirty="0" smtClean="0"/>
              <a:t>Click on the “Domain specification” tab (top of the “Domain” window) </a:t>
            </a:r>
            <a:endParaRPr lang="en-US" sz="3200" dirty="0"/>
          </a:p>
        </p:txBody>
      </p:sp>
      <p:sp>
        <p:nvSpPr>
          <p:cNvPr id="4" name="Rectangle 3"/>
          <p:cNvSpPr/>
          <p:nvPr/>
        </p:nvSpPr>
        <p:spPr>
          <a:xfrm>
            <a:off x="5154804" y="2512088"/>
            <a:ext cx="803869" cy="241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154804" y="3305908"/>
            <a:ext cx="622998" cy="200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596176" y="2200589"/>
            <a:ext cx="1909187" cy="1754326"/>
          </a:xfrm>
          <a:prstGeom prst="rect">
            <a:avLst/>
          </a:prstGeom>
          <a:noFill/>
          <a:ln>
            <a:solidFill>
              <a:schemeClr val="tx1"/>
            </a:solidFill>
          </a:ln>
        </p:spPr>
        <p:txBody>
          <a:bodyPr wrap="square" rtlCol="0">
            <a:spAutoFit/>
          </a:bodyPr>
          <a:lstStyle/>
          <a:p>
            <a:r>
              <a:rPr lang="en-US" dirty="0" smtClean="0"/>
              <a:t>Drag the mouse icon over this red box to get the boundary code in the north. The Code is 2.</a:t>
            </a:r>
            <a:endParaRPr lang="en-US" dirty="0"/>
          </a:p>
        </p:txBody>
      </p:sp>
      <p:cxnSp>
        <p:nvCxnSpPr>
          <p:cNvPr id="8" name="Straight Arrow Connector 7"/>
          <p:cNvCxnSpPr>
            <a:stCxn id="6" idx="1"/>
            <a:endCxn id="5" idx="3"/>
          </p:cNvCxnSpPr>
          <p:nvPr/>
        </p:nvCxnSpPr>
        <p:spPr>
          <a:xfrm flipH="1">
            <a:off x="5777802" y="3077752"/>
            <a:ext cx="3818374" cy="328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536642" y="5154804"/>
            <a:ext cx="974690" cy="21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566031" y="4541855"/>
            <a:ext cx="2120202" cy="1754326"/>
          </a:xfrm>
          <a:prstGeom prst="rect">
            <a:avLst/>
          </a:prstGeom>
          <a:noFill/>
          <a:ln>
            <a:solidFill>
              <a:schemeClr val="tx1"/>
            </a:solidFill>
          </a:ln>
        </p:spPr>
        <p:txBody>
          <a:bodyPr wrap="square" rtlCol="0">
            <a:spAutoFit/>
          </a:bodyPr>
          <a:lstStyle/>
          <a:p>
            <a:r>
              <a:rPr lang="en-US" dirty="0"/>
              <a:t>Drag the mouse icon over this red box to get the boundary code in the </a:t>
            </a:r>
            <a:r>
              <a:rPr lang="en-US" dirty="0" smtClean="0"/>
              <a:t>South. </a:t>
            </a:r>
            <a:r>
              <a:rPr lang="en-US" dirty="0"/>
              <a:t>The Code is </a:t>
            </a:r>
            <a:r>
              <a:rPr lang="en-US" dirty="0" smtClean="0"/>
              <a:t>3.</a:t>
            </a:r>
            <a:endParaRPr lang="en-US" dirty="0"/>
          </a:p>
          <a:p>
            <a:endParaRPr lang="en-US" dirty="0"/>
          </a:p>
        </p:txBody>
      </p:sp>
      <p:cxnSp>
        <p:nvCxnSpPr>
          <p:cNvPr id="16" name="Straight Arrow Connector 15"/>
          <p:cNvCxnSpPr>
            <a:stCxn id="11" idx="1"/>
            <a:endCxn id="9" idx="3"/>
          </p:cNvCxnSpPr>
          <p:nvPr/>
        </p:nvCxnSpPr>
        <p:spPr>
          <a:xfrm flipH="1" flipV="1">
            <a:off x="6511332" y="5260312"/>
            <a:ext cx="3054699" cy="158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3434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9133" y="914400"/>
            <a:ext cx="10574447" cy="5262979"/>
          </a:xfrm>
          <a:prstGeom prst="rect">
            <a:avLst/>
          </a:prstGeom>
          <a:noFill/>
        </p:spPr>
        <p:txBody>
          <a:bodyPr wrap="square" rtlCol="0">
            <a:spAutoFit/>
          </a:bodyPr>
          <a:lstStyle/>
          <a:p>
            <a:r>
              <a:rPr lang="en-US" sz="2800" dirty="0" smtClean="0"/>
              <a:t>Please note that, the data used in this simulation was just a demo. Please study scientific literature to collect the parameters and collect the field data (temperature, salinity, precipitation, evaporation rate, river discharge, wind speed and wind direction, did I miss anything?) to run the realistic simulation. </a:t>
            </a:r>
          </a:p>
          <a:p>
            <a:endParaRPr lang="en-US" sz="2800" dirty="0"/>
          </a:p>
          <a:p>
            <a:r>
              <a:rPr lang="en-US" sz="2800" dirty="0" smtClean="0"/>
              <a:t>Also note that the same approach is applicable for the 3d simulation. Only you need to set the layer number in the “domain” tab. The output file would be 3D and volumetric.</a:t>
            </a:r>
          </a:p>
          <a:p>
            <a:endParaRPr lang="en-US" sz="2800" dirty="0" smtClean="0"/>
          </a:p>
          <a:p>
            <a:r>
              <a:rPr lang="en-US" sz="2800" dirty="0" smtClean="0"/>
              <a:t>The transport and Eco lab/</a:t>
            </a:r>
            <a:r>
              <a:rPr lang="en-US" sz="2800" dirty="0" err="1" smtClean="0"/>
              <a:t>Oilspill</a:t>
            </a:r>
            <a:r>
              <a:rPr lang="en-US" sz="2800" dirty="0" smtClean="0"/>
              <a:t> simulations would be roughly analogous to this simulation.  The difference would be parameters.</a:t>
            </a:r>
            <a:endParaRPr lang="en-US" sz="2800" dirty="0"/>
          </a:p>
        </p:txBody>
      </p:sp>
    </p:spTree>
    <p:extLst>
      <p:ext uri="{BB962C8B-B14F-4D97-AF65-F5344CB8AC3E}">
        <p14:creationId xmlns:p14="http://schemas.microsoft.com/office/powerpoint/2010/main" val="71430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0159" y="2190938"/>
            <a:ext cx="8637005" cy="2308324"/>
          </a:xfrm>
          <a:prstGeom prst="rect">
            <a:avLst/>
          </a:prstGeom>
          <a:noFill/>
        </p:spPr>
        <p:txBody>
          <a:bodyPr wrap="square" rtlCol="0">
            <a:spAutoFit/>
          </a:bodyPr>
          <a:lstStyle/>
          <a:p>
            <a:pPr algn="ctr"/>
            <a:r>
              <a:rPr lang="en-US" sz="7200" dirty="0" smtClean="0"/>
              <a:t>THE END</a:t>
            </a:r>
          </a:p>
          <a:p>
            <a:pPr algn="ctr"/>
            <a:r>
              <a:rPr lang="en-US" sz="7200" dirty="0" smtClean="0"/>
              <a:t>THANK YOU </a:t>
            </a:r>
            <a:endParaRPr lang="en-US" sz="7200" dirty="0"/>
          </a:p>
        </p:txBody>
      </p:sp>
    </p:spTree>
    <p:extLst>
      <p:ext uri="{BB962C8B-B14F-4D97-AF65-F5344CB8AC3E}">
        <p14:creationId xmlns:p14="http://schemas.microsoft.com/office/powerpoint/2010/main" val="376372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269" y="1721164"/>
            <a:ext cx="5994400" cy="4790440"/>
          </a:xfrm>
          <a:prstGeom prst="rect">
            <a:avLst/>
          </a:prstGeom>
        </p:spPr>
      </p:pic>
      <p:sp>
        <p:nvSpPr>
          <p:cNvPr id="4" name="TextBox 3"/>
          <p:cNvSpPr txBox="1"/>
          <p:nvPr/>
        </p:nvSpPr>
        <p:spPr>
          <a:xfrm>
            <a:off x="170821" y="211014"/>
            <a:ext cx="11907297" cy="1077218"/>
          </a:xfrm>
          <a:prstGeom prst="rect">
            <a:avLst/>
          </a:prstGeom>
          <a:noFill/>
        </p:spPr>
        <p:txBody>
          <a:bodyPr wrap="square" rtlCol="0">
            <a:spAutoFit/>
          </a:bodyPr>
          <a:lstStyle/>
          <a:p>
            <a:pPr marL="285750" indent="-285750">
              <a:buFont typeface="Wingdings" panose="05000000000000000000" pitchFamily="2" charset="2"/>
              <a:buChar char="q"/>
            </a:pPr>
            <a:r>
              <a:rPr lang="en-US" sz="3200" dirty="0" smtClean="0"/>
              <a:t> Check if the Map projection is set to UTM-46. </a:t>
            </a:r>
          </a:p>
          <a:p>
            <a:pPr marL="285750" indent="-285750">
              <a:buFont typeface="Wingdings" panose="05000000000000000000" pitchFamily="2" charset="2"/>
              <a:buChar char="q"/>
            </a:pPr>
            <a:r>
              <a:rPr lang="en-US" sz="3200" dirty="0" smtClean="0"/>
              <a:t> Click on the “Boundary names” tab.</a:t>
            </a:r>
            <a:endParaRPr lang="en-US" sz="3200" dirty="0"/>
          </a:p>
        </p:txBody>
      </p:sp>
      <p:sp>
        <p:nvSpPr>
          <p:cNvPr id="5" name="Rectangle 4"/>
          <p:cNvSpPr/>
          <p:nvPr/>
        </p:nvSpPr>
        <p:spPr>
          <a:xfrm>
            <a:off x="5235191" y="2883877"/>
            <a:ext cx="683288"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38092" y="2532185"/>
            <a:ext cx="803868" cy="190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057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362</TotalTime>
  <Words>966</Words>
  <Application>Microsoft Office PowerPoint</Application>
  <PresentationFormat>Widescreen</PresentationFormat>
  <Paragraphs>67</Paragraphs>
  <Slides>81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Wingdings</vt:lpstr>
      <vt:lpstr>Office Theme</vt:lpstr>
      <vt:lpstr>Tutorial 6: A Presentation on the run simulation with Flow Model FM</vt:lpstr>
      <vt:lpstr>Objective</vt:lpstr>
      <vt:lpstr>First Step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6: A Presentation on the run simulation with flow model fm 2D</dc:title>
  <dc:creator>S-M- Touhedul Islam</dc:creator>
  <cp:lastModifiedBy>S-M- Touhedul Islam</cp:lastModifiedBy>
  <cp:revision>21</cp:revision>
  <dcterms:created xsi:type="dcterms:W3CDTF">2022-05-23T08:44:28Z</dcterms:created>
  <dcterms:modified xsi:type="dcterms:W3CDTF">2022-06-05T18:28:58Z</dcterms:modified>
</cp:coreProperties>
</file>